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7" d="100"/>
          <a:sy n="107" d="100"/>
        </p:scale>
        <p:origin x="102" y="31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4024145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1689892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4255935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D71106-C48D-4D7A-B497-DDE6B9D16813}"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204620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71106-C48D-4D7A-B497-DDE6B9D16813}" type="datetimeFigureOut">
              <a:rPr lang="en-US" smtClean="0"/>
              <a:t>4/27/2014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169999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D71106-C48D-4D7A-B497-DDE6B9D16813}" type="datetimeFigureOut">
              <a:rPr lang="en-US" smtClean="0"/>
              <a:t>4/27/2014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220755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D71106-C48D-4D7A-B497-DDE6B9D16813}" type="datetimeFigureOut">
              <a:rPr lang="en-US" smtClean="0"/>
              <a:t>4/27/2014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65660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D71106-C48D-4D7A-B497-DDE6B9D16813}" type="datetimeFigureOut">
              <a:rPr lang="en-US" smtClean="0"/>
              <a:t>4/27/2014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315500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D71106-C48D-4D7A-B497-DDE6B9D16813}" type="datetimeFigureOut">
              <a:rPr lang="en-US" smtClean="0"/>
              <a:t>4/27/2014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1822920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D71106-C48D-4D7A-B497-DDE6B9D16813}" type="datetimeFigureOut">
              <a:rPr lang="en-US" smtClean="0"/>
              <a:t>4/27/2014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2723153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D71106-C48D-4D7A-B497-DDE6B9D16813}" type="datetimeFigureOut">
              <a:rPr lang="en-US" smtClean="0"/>
              <a:t>4/27/2014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7382E-D33C-4A5B-8F6B-10BEDE55C340}" type="slidenum">
              <a:rPr lang="en-US" smtClean="0"/>
              <a:t>‹#›</a:t>
            </a:fld>
            <a:endParaRPr lang="en-US"/>
          </a:p>
        </p:txBody>
      </p:sp>
    </p:spTree>
    <p:extLst>
      <p:ext uri="{BB962C8B-B14F-4D97-AF65-F5344CB8AC3E}">
        <p14:creationId xmlns:p14="http://schemas.microsoft.com/office/powerpoint/2010/main" val="2799973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71106-C48D-4D7A-B497-DDE6B9D16813}" type="datetimeFigureOut">
              <a:rPr lang="en-US" smtClean="0"/>
              <a:t>4/27/2014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7382E-D33C-4A5B-8F6B-10BEDE55C340}" type="slidenum">
              <a:rPr lang="en-US" smtClean="0"/>
              <a:t>‹#›</a:t>
            </a:fld>
            <a:endParaRPr lang="en-US"/>
          </a:p>
        </p:txBody>
      </p:sp>
    </p:spTree>
    <p:extLst>
      <p:ext uri="{BB962C8B-B14F-4D97-AF65-F5344CB8AC3E}">
        <p14:creationId xmlns:p14="http://schemas.microsoft.com/office/powerpoint/2010/main" val="3531284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 Id="rId5" Type="http://schemas.openxmlformats.org/officeDocument/2006/relationships/image" Target="../media/image26.png"/><Relationship Id="rId4" Type="http://schemas.openxmlformats.org/officeDocument/2006/relationships/image" Target="../media/image25.png"/></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 Id="rId4" Type="http://schemas.openxmlformats.org/officeDocument/2006/relationships/image" Target="../media/image3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14052" y="3220446"/>
            <a:ext cx="9144000" cy="646331"/>
          </a:xfrm>
          <a:prstGeom prst="rect">
            <a:avLst/>
          </a:prstGeom>
          <a:noFill/>
        </p:spPr>
        <p:txBody>
          <a:bodyPr wrap="square" rtlCol="0">
            <a:spAutoFit/>
          </a:bodyPr>
          <a:lstStyle/>
          <a:p>
            <a:pPr algn="ctr"/>
            <a:r>
              <a:rPr lang="en-US" sz="3600" dirty="0" smtClean="0"/>
              <a:t>Starburst</a:t>
            </a:r>
            <a:endParaRPr lang="en-US" sz="3600" dirty="0"/>
          </a:p>
        </p:txBody>
      </p:sp>
      <p:pic>
        <p:nvPicPr>
          <p:cNvPr id="2" name="Picture 1"/>
          <p:cNvPicPr>
            <a:picLocks noChangeAspect="1"/>
          </p:cNvPicPr>
          <p:nvPr/>
        </p:nvPicPr>
        <p:blipFill>
          <a:blip r:embed="rId2"/>
          <a:stretch>
            <a:fillRect/>
          </a:stretch>
        </p:blipFill>
        <p:spPr>
          <a:xfrm>
            <a:off x="1814052" y="803337"/>
            <a:ext cx="8220075" cy="150495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493" y="2695111"/>
            <a:ext cx="1937313" cy="193731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8264" y="2574954"/>
            <a:ext cx="1937313" cy="1937313"/>
          </a:xfrm>
          <a:prstGeom prst="rect">
            <a:avLst/>
          </a:prstGeom>
        </p:spPr>
      </p:pic>
    </p:spTree>
    <p:extLst>
      <p:ext uri="{BB962C8B-B14F-4D97-AF65-F5344CB8AC3E}">
        <p14:creationId xmlns:p14="http://schemas.microsoft.com/office/powerpoint/2010/main" val="168816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15053" y="745724"/>
            <a:ext cx="4039340" cy="369332"/>
          </a:xfrm>
          <a:prstGeom prst="rect">
            <a:avLst/>
          </a:prstGeom>
          <a:noFill/>
        </p:spPr>
        <p:txBody>
          <a:bodyPr wrap="square" rtlCol="0">
            <a:spAutoFit/>
          </a:bodyPr>
          <a:lstStyle/>
          <a:p>
            <a:r>
              <a:rPr lang="en-US" dirty="0" smtClean="0"/>
              <a:t>Now all you need to do is add some text!</a:t>
            </a:r>
            <a:endParaRPr lang="en-US" dirty="0"/>
          </a:p>
        </p:txBody>
      </p:sp>
    </p:spTree>
    <p:extLst>
      <p:ext uri="{BB962C8B-B14F-4D97-AF65-F5344CB8AC3E}">
        <p14:creationId xmlns:p14="http://schemas.microsoft.com/office/powerpoint/2010/main" val="4049539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9" y="0"/>
            <a:ext cx="3814314" cy="410882"/>
          </a:xfrm>
          <a:prstGeom prst="rect">
            <a:avLst/>
          </a:prstGeom>
        </p:spPr>
        <p:txBody>
          <a:bodyPr wrap="none">
            <a:spAutoFit/>
          </a:bodyPr>
          <a:lstStyle/>
          <a:p>
            <a:pPr>
              <a:lnSpc>
                <a:spcPct val="115000"/>
              </a:lnSpc>
              <a:spcBef>
                <a:spcPts val="1000"/>
              </a:spcBef>
              <a:spcAft>
                <a:spcPts val="1000"/>
              </a:spcAft>
            </a:pPr>
            <a:r>
              <a:rPr lang="en-US" dirty="0">
                <a:latin typeface="Calibri" panose="020F0502020204030204" pitchFamily="34" charset="0"/>
                <a:ea typeface="Times New Roman" panose="02020603050405020304" pitchFamily="18" charset="0"/>
                <a:cs typeface="Times New Roman" panose="02020603050405020304" pitchFamily="18" charset="0"/>
              </a:rPr>
              <a:t>GIMP® is all about IT (Images and Text)</a:t>
            </a:r>
            <a:endParaRPr lang="en-US"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0" y="457775"/>
            <a:ext cx="5663381"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OPEN GIMP®</a:t>
            </a:r>
            <a:endParaRPr kumimoji="0" lang="en-US" altLang="en-US"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Step 1:</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To begin a new GIMP® project, from the Menu Bar, select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ile |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ew.  At the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reate a New Image dialog box, select a size and background color for your new image.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 selected 300 x 300 pixels with a white background,</a:t>
            </a:r>
            <a:r>
              <a:rPr kumimoji="0" lang="en-US" altLang="en-US" sz="1800" b="0" i="0" u="none" strike="noStrike" cap="none" normalizeH="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but you can select any size with an equal width and height.</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900" b="0" i="0" u="none" strike="noStrike" cap="none" normalizeH="0" baseline="0" dirty="0" smtClean="0">
              <a:ln>
                <a:noFill/>
              </a:ln>
              <a:solidFill>
                <a:schemeClr val="tx1"/>
              </a:solidFill>
              <a:effectLst/>
            </a:endParaRPr>
          </a:p>
          <a:p>
            <a:pPr eaLnBrk="0" fontAlgn="base" hangingPunct="0">
              <a:spcBef>
                <a:spcPct val="0"/>
              </a:spcBef>
              <a:spcAft>
                <a:spcPct val="0"/>
              </a:spcAft>
            </a:pP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You will need to click the + sign beside </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dvanced Options to expand the menu.     In the Comme</a:t>
            </a:r>
            <a:r>
              <a:rPr kumimoji="0" lang="en-US" altLang="en-US" sz="1800" b="0" i="0" u="sng"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a:t>
            </a: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 text box, describe the image.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Click the </a:t>
            </a:r>
            <a:r>
              <a:rPr lang="en-US" altLang="en-US" u="sng" dirty="0">
                <a:latin typeface="Calibri" panose="020F0502020204030204" pitchFamily="34" charset="0"/>
                <a:ea typeface="Times New Roman" panose="02020603050405020304" pitchFamily="18" charset="0"/>
                <a:cs typeface="Times New Roman" panose="02020603050405020304" pitchFamily="18" charset="0"/>
              </a:rPr>
              <a:t>O</a:t>
            </a:r>
            <a:r>
              <a:rPr lang="en-US" altLang="en-US" dirty="0">
                <a:latin typeface="Calibri" panose="020F0502020204030204" pitchFamily="34" charset="0"/>
                <a:ea typeface="Times New Roman" panose="02020603050405020304" pitchFamily="18" charset="0"/>
                <a:cs typeface="Times New Roman" panose="02020603050405020304" pitchFamily="18" charset="0"/>
              </a:rPr>
              <a:t>K button</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t>
            </a:r>
            <a:endParaRPr kumimoji="0" lang="en-US" altLang="en-US" sz="900" b="0" i="0" u="none" strike="noStrike" cap="none" normalizeH="0" baseline="0" dirty="0" smtClean="0">
              <a:ln>
                <a:noFill/>
              </a:ln>
              <a:solidFill>
                <a:schemeClr val="tx1"/>
              </a:solidFill>
              <a:effectLst/>
            </a:endParaRPr>
          </a:p>
        </p:txBody>
      </p:sp>
      <p:sp>
        <p:nvSpPr>
          <p:cNvPr id="5" name="Rectangle 5"/>
          <p:cNvSpPr>
            <a:spLocks noChangeArrowheads="1"/>
          </p:cNvSpPr>
          <p:nvPr/>
        </p:nvSpPr>
        <p:spPr bwMode="auto">
          <a:xfrm>
            <a:off x="0" y="324133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p:cNvSpPr>
            <a:spLocks noChangeArrowheads="1"/>
          </p:cNvSpPr>
          <p:nvPr/>
        </p:nvSpPr>
        <p:spPr bwMode="auto">
          <a:xfrm>
            <a:off x="8739" y="3954648"/>
            <a:ext cx="532908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 new image canvas displays in the GIMP® workspace with image information in the Title Bar and a “Background” layer displays in the Layers palette to the right of the image window.</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2"/>
          <a:stretch>
            <a:fillRect/>
          </a:stretch>
        </p:blipFill>
        <p:spPr>
          <a:xfrm>
            <a:off x="5948516" y="205441"/>
            <a:ext cx="2749453" cy="3172980"/>
          </a:xfrm>
          <a:prstGeom prst="rect">
            <a:avLst/>
          </a:prstGeom>
        </p:spPr>
      </p:pic>
      <p:pic>
        <p:nvPicPr>
          <p:cNvPr id="7" name="Picture 6"/>
          <p:cNvPicPr>
            <a:picLocks noChangeAspect="1"/>
          </p:cNvPicPr>
          <p:nvPr/>
        </p:nvPicPr>
        <p:blipFill>
          <a:blip r:embed="rId3"/>
          <a:stretch>
            <a:fillRect/>
          </a:stretch>
        </p:blipFill>
        <p:spPr>
          <a:xfrm>
            <a:off x="5948516" y="3595995"/>
            <a:ext cx="3137054" cy="2886090"/>
          </a:xfrm>
          <a:prstGeom prst="rect">
            <a:avLst/>
          </a:prstGeom>
        </p:spPr>
      </p:pic>
      <p:pic>
        <p:nvPicPr>
          <p:cNvPr id="8" name="Picture 7"/>
          <p:cNvPicPr>
            <a:picLocks noChangeAspect="1"/>
          </p:cNvPicPr>
          <p:nvPr/>
        </p:nvPicPr>
        <p:blipFill>
          <a:blip r:embed="rId4"/>
          <a:stretch>
            <a:fillRect/>
          </a:stretch>
        </p:blipFill>
        <p:spPr>
          <a:xfrm>
            <a:off x="9756632" y="2205360"/>
            <a:ext cx="2133600" cy="4276725"/>
          </a:xfrm>
          <a:prstGeom prst="rect">
            <a:avLst/>
          </a:prstGeom>
        </p:spPr>
      </p:pic>
    </p:spTree>
    <p:extLst>
      <p:ext uri="{BB962C8B-B14F-4D97-AF65-F5344CB8AC3E}">
        <p14:creationId xmlns:p14="http://schemas.microsoft.com/office/powerpoint/2010/main" val="3869722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452" y="115409"/>
            <a:ext cx="11638626" cy="369332"/>
          </a:xfrm>
          <a:prstGeom prst="rect">
            <a:avLst/>
          </a:prstGeom>
          <a:noFill/>
        </p:spPr>
        <p:txBody>
          <a:bodyPr wrap="square" rtlCol="0">
            <a:spAutoFit/>
          </a:bodyPr>
          <a:lstStyle/>
          <a:p>
            <a:r>
              <a:rPr lang="en-US" dirty="0" smtClean="0"/>
              <a:t>From the Menu Bar, select Filters | Render | </a:t>
            </a:r>
            <a:r>
              <a:rPr lang="en-US" dirty="0" err="1" smtClean="0"/>
              <a:t>Gfig</a:t>
            </a:r>
            <a:r>
              <a:rPr lang="en-US" dirty="0"/>
              <a:t>…   At the </a:t>
            </a:r>
            <a:r>
              <a:rPr lang="en-US" dirty="0" err="1"/>
              <a:t>gFig</a:t>
            </a:r>
            <a:r>
              <a:rPr lang="en-US" dirty="0"/>
              <a:t> dialog box, click the Create star shape in Tools </a:t>
            </a:r>
          </a:p>
        </p:txBody>
      </p:sp>
      <p:pic>
        <p:nvPicPr>
          <p:cNvPr id="3" name="Picture 2"/>
          <p:cNvPicPr>
            <a:picLocks noChangeAspect="1"/>
          </p:cNvPicPr>
          <p:nvPr/>
        </p:nvPicPr>
        <p:blipFill>
          <a:blip r:embed="rId2"/>
          <a:stretch>
            <a:fillRect/>
          </a:stretch>
        </p:blipFill>
        <p:spPr>
          <a:xfrm>
            <a:off x="2028070" y="484741"/>
            <a:ext cx="1815962" cy="2299315"/>
          </a:xfrm>
          <a:prstGeom prst="rect">
            <a:avLst/>
          </a:prstGeom>
        </p:spPr>
      </p:pic>
      <p:pic>
        <p:nvPicPr>
          <p:cNvPr id="5" name="Picture 4"/>
          <p:cNvPicPr>
            <a:picLocks noChangeAspect="1"/>
          </p:cNvPicPr>
          <p:nvPr/>
        </p:nvPicPr>
        <p:blipFill>
          <a:blip r:embed="rId3"/>
          <a:stretch>
            <a:fillRect/>
          </a:stretch>
        </p:blipFill>
        <p:spPr>
          <a:xfrm>
            <a:off x="5863700" y="457526"/>
            <a:ext cx="2578964" cy="2353746"/>
          </a:xfrm>
          <a:prstGeom prst="rect">
            <a:avLst/>
          </a:prstGeom>
        </p:spPr>
      </p:pic>
      <p:sp>
        <p:nvSpPr>
          <p:cNvPr id="6" name="Rectangle 5"/>
          <p:cNvSpPr/>
          <p:nvPr/>
        </p:nvSpPr>
        <p:spPr>
          <a:xfrm>
            <a:off x="6516210" y="649305"/>
            <a:ext cx="168675" cy="1775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57372" y="2898375"/>
            <a:ext cx="4995864" cy="3970318"/>
          </a:xfrm>
          <a:prstGeom prst="rect">
            <a:avLst/>
          </a:prstGeom>
          <a:noFill/>
        </p:spPr>
        <p:txBody>
          <a:bodyPr wrap="square" rtlCol="0">
            <a:spAutoFit/>
          </a:bodyPr>
          <a:lstStyle/>
          <a:p>
            <a:r>
              <a:rPr lang="en-US" dirty="0" smtClean="0"/>
              <a:t>You will need to adjust several of the tool options:</a:t>
            </a:r>
          </a:p>
          <a:p>
            <a:endParaRPr lang="en-US" dirty="0"/>
          </a:p>
          <a:p>
            <a:pPr marL="285750" indent="-285750">
              <a:buFont typeface="Arial" panose="020B0604020202020204" pitchFamily="34" charset="0"/>
              <a:buChar char="•"/>
            </a:pPr>
            <a:r>
              <a:rPr lang="en-US" dirty="0" smtClean="0"/>
              <a:t>Change the Sides to the number of points you want on your starburst.  (15)</a:t>
            </a:r>
          </a:p>
          <a:p>
            <a:pPr marL="285750" indent="-285750">
              <a:buFont typeface="Arial" panose="020B0604020202020204" pitchFamily="34" charset="0"/>
              <a:buChar char="•"/>
            </a:pPr>
            <a:r>
              <a:rPr lang="en-US" dirty="0" smtClean="0"/>
              <a:t>Under Stroke, you can change the color of the star outline (I left mine at Black).  Click the Browse… button in the Stroke options and select the smallest brush size (Circle 01 3x3)</a:t>
            </a:r>
          </a:p>
          <a:p>
            <a:pPr marL="285750" indent="-285750">
              <a:buFont typeface="Arial" panose="020B0604020202020204" pitchFamily="34" charset="0"/>
              <a:buChar char="•"/>
            </a:pPr>
            <a:r>
              <a:rPr lang="en-US" dirty="0" smtClean="0"/>
              <a:t>Click the Fill down arrow and select Color fill and click the color icon below it to select the fill color.  I selected a bright orange </a:t>
            </a:r>
            <a:r>
              <a:rPr lang="en-US" dirty="0"/>
              <a:t>HTML notation: </a:t>
            </a:r>
            <a:r>
              <a:rPr lang="en-US" dirty="0" smtClean="0"/>
              <a:t>ff9f00</a:t>
            </a:r>
          </a:p>
          <a:p>
            <a:pPr marL="285750" indent="-285750">
              <a:buFont typeface="Arial" panose="020B0604020202020204" pitchFamily="34" charset="0"/>
              <a:buChar char="•"/>
            </a:pPr>
            <a:r>
              <a:rPr lang="en-US" dirty="0" smtClean="0"/>
              <a:t>Select the Show grid option  DO NOT CLICK CLOSE!</a:t>
            </a:r>
          </a:p>
        </p:txBody>
      </p:sp>
      <p:pic>
        <p:nvPicPr>
          <p:cNvPr id="8" name="Picture 7"/>
          <p:cNvPicPr>
            <a:picLocks noChangeAspect="1"/>
          </p:cNvPicPr>
          <p:nvPr/>
        </p:nvPicPr>
        <p:blipFill>
          <a:blip r:embed="rId4"/>
          <a:stretch>
            <a:fillRect/>
          </a:stretch>
        </p:blipFill>
        <p:spPr>
          <a:xfrm>
            <a:off x="7046619" y="2965141"/>
            <a:ext cx="4153809" cy="3780037"/>
          </a:xfrm>
          <a:prstGeom prst="rect">
            <a:avLst/>
          </a:prstGeom>
        </p:spPr>
      </p:pic>
    </p:spTree>
    <p:extLst>
      <p:ext uri="{BB962C8B-B14F-4D97-AF65-F5344CB8AC3E}">
        <p14:creationId xmlns:p14="http://schemas.microsoft.com/office/powerpoint/2010/main" val="1264120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229" y="257452"/>
            <a:ext cx="4989251" cy="646331"/>
          </a:xfrm>
          <a:prstGeom prst="rect">
            <a:avLst/>
          </a:prstGeom>
          <a:noFill/>
        </p:spPr>
        <p:txBody>
          <a:bodyPr wrap="square" rtlCol="0">
            <a:spAutoFit/>
          </a:bodyPr>
          <a:lstStyle/>
          <a:p>
            <a:r>
              <a:rPr lang="en-US" dirty="0" smtClean="0"/>
              <a:t>Click in the Center of the Grid – XY position of 150px</a:t>
            </a:r>
            <a:endParaRPr lang="en-US" dirty="0"/>
          </a:p>
        </p:txBody>
      </p:sp>
      <p:pic>
        <p:nvPicPr>
          <p:cNvPr id="3" name="Picture 2"/>
          <p:cNvPicPr>
            <a:picLocks noChangeAspect="1"/>
          </p:cNvPicPr>
          <p:nvPr/>
        </p:nvPicPr>
        <p:blipFill>
          <a:blip r:embed="rId2"/>
          <a:stretch>
            <a:fillRect/>
          </a:stretch>
        </p:blipFill>
        <p:spPr>
          <a:xfrm>
            <a:off x="1151369" y="903783"/>
            <a:ext cx="2879094" cy="2620024"/>
          </a:xfrm>
          <a:prstGeom prst="rect">
            <a:avLst/>
          </a:prstGeom>
        </p:spPr>
      </p:pic>
      <p:sp>
        <p:nvSpPr>
          <p:cNvPr id="5" name="Rectangle 4"/>
          <p:cNvSpPr/>
          <p:nvPr/>
        </p:nvSpPr>
        <p:spPr>
          <a:xfrm>
            <a:off x="1151369" y="2929631"/>
            <a:ext cx="801718" cy="3018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3064" y="3719743"/>
            <a:ext cx="4989251" cy="923330"/>
          </a:xfrm>
          <a:prstGeom prst="rect">
            <a:avLst/>
          </a:prstGeom>
          <a:noFill/>
        </p:spPr>
        <p:txBody>
          <a:bodyPr wrap="square" rtlCol="0">
            <a:spAutoFit/>
          </a:bodyPr>
          <a:lstStyle/>
          <a:p>
            <a:r>
              <a:rPr lang="en-US" dirty="0" smtClean="0"/>
              <a:t>Drag out and down from the center until you have a star shape that is does not quite touch the edges of the canvas.</a:t>
            </a:r>
            <a:endParaRPr lang="en-US" dirty="0"/>
          </a:p>
        </p:txBody>
      </p:sp>
      <p:sp>
        <p:nvSpPr>
          <p:cNvPr id="8" name="TextBox 7"/>
          <p:cNvSpPr txBox="1"/>
          <p:nvPr/>
        </p:nvSpPr>
        <p:spPr>
          <a:xfrm>
            <a:off x="1926453" y="2006301"/>
            <a:ext cx="328474" cy="400110"/>
          </a:xfrm>
          <a:prstGeom prst="rect">
            <a:avLst/>
          </a:prstGeom>
          <a:noFill/>
        </p:spPr>
        <p:txBody>
          <a:bodyPr wrap="square" rtlCol="0">
            <a:spAutoFit/>
          </a:bodyPr>
          <a:lstStyle/>
          <a:p>
            <a:r>
              <a:rPr lang="en-US" sz="2000" dirty="0" smtClean="0"/>
              <a:t>+</a:t>
            </a:r>
            <a:endParaRPr lang="en-US" sz="2000" dirty="0"/>
          </a:p>
        </p:txBody>
      </p:sp>
      <p:pic>
        <p:nvPicPr>
          <p:cNvPr id="9" name="Picture 8"/>
          <p:cNvPicPr>
            <a:picLocks noChangeAspect="1"/>
          </p:cNvPicPr>
          <p:nvPr/>
        </p:nvPicPr>
        <p:blipFill>
          <a:blip r:embed="rId3"/>
          <a:stretch>
            <a:fillRect/>
          </a:stretch>
        </p:blipFill>
        <p:spPr>
          <a:xfrm>
            <a:off x="1775532" y="4432259"/>
            <a:ext cx="2333811" cy="2340970"/>
          </a:xfrm>
          <a:prstGeom prst="rect">
            <a:avLst/>
          </a:prstGeom>
        </p:spPr>
      </p:pic>
      <p:sp>
        <p:nvSpPr>
          <p:cNvPr id="10" name="TextBox 9"/>
          <p:cNvSpPr txBox="1"/>
          <p:nvPr/>
        </p:nvSpPr>
        <p:spPr>
          <a:xfrm>
            <a:off x="6436311" y="168676"/>
            <a:ext cx="4989251" cy="646331"/>
          </a:xfrm>
          <a:prstGeom prst="rect">
            <a:avLst/>
          </a:prstGeom>
          <a:noFill/>
        </p:spPr>
        <p:txBody>
          <a:bodyPr wrap="square" rtlCol="0">
            <a:spAutoFit/>
          </a:bodyPr>
          <a:lstStyle/>
          <a:p>
            <a:r>
              <a:rPr lang="en-US" dirty="0" smtClean="0"/>
              <a:t>In the Menu Bar, click the “Move a single point icon”</a:t>
            </a:r>
            <a:endParaRPr lang="en-US" dirty="0"/>
          </a:p>
        </p:txBody>
      </p:sp>
      <p:pic>
        <p:nvPicPr>
          <p:cNvPr id="11" name="Picture 10"/>
          <p:cNvPicPr>
            <a:picLocks noChangeAspect="1"/>
          </p:cNvPicPr>
          <p:nvPr/>
        </p:nvPicPr>
        <p:blipFill>
          <a:blip r:embed="rId4"/>
          <a:stretch>
            <a:fillRect/>
          </a:stretch>
        </p:blipFill>
        <p:spPr>
          <a:xfrm>
            <a:off x="6140620" y="903783"/>
            <a:ext cx="5514975" cy="514350"/>
          </a:xfrm>
          <a:prstGeom prst="rect">
            <a:avLst/>
          </a:prstGeom>
        </p:spPr>
      </p:pic>
      <p:sp>
        <p:nvSpPr>
          <p:cNvPr id="12" name="TextBox 11"/>
          <p:cNvSpPr txBox="1"/>
          <p:nvPr/>
        </p:nvSpPr>
        <p:spPr>
          <a:xfrm>
            <a:off x="6436311" y="1760080"/>
            <a:ext cx="4989251" cy="646331"/>
          </a:xfrm>
          <a:prstGeom prst="rect">
            <a:avLst/>
          </a:prstGeom>
          <a:noFill/>
        </p:spPr>
        <p:txBody>
          <a:bodyPr wrap="square" rtlCol="0">
            <a:spAutoFit/>
          </a:bodyPr>
          <a:lstStyle/>
          <a:p>
            <a:r>
              <a:rPr lang="en-US" dirty="0" smtClean="0"/>
              <a:t>Click on the Center square point and drag out until  you have a star burst with less depth </a:t>
            </a:r>
            <a:endParaRPr lang="en-US" dirty="0"/>
          </a:p>
        </p:txBody>
      </p:sp>
      <p:pic>
        <p:nvPicPr>
          <p:cNvPr id="13" name="Picture 12"/>
          <p:cNvPicPr>
            <a:picLocks noChangeAspect="1"/>
          </p:cNvPicPr>
          <p:nvPr/>
        </p:nvPicPr>
        <p:blipFill>
          <a:blip r:embed="rId5"/>
          <a:stretch>
            <a:fillRect/>
          </a:stretch>
        </p:blipFill>
        <p:spPr>
          <a:xfrm>
            <a:off x="7325973" y="2590733"/>
            <a:ext cx="3209925" cy="3181350"/>
          </a:xfrm>
          <a:prstGeom prst="rect">
            <a:avLst/>
          </a:prstGeom>
        </p:spPr>
      </p:pic>
      <p:sp>
        <p:nvSpPr>
          <p:cNvPr id="14" name="TextBox 13"/>
          <p:cNvSpPr txBox="1"/>
          <p:nvPr/>
        </p:nvSpPr>
        <p:spPr>
          <a:xfrm>
            <a:off x="6666344" y="6170031"/>
            <a:ext cx="4989251" cy="369332"/>
          </a:xfrm>
          <a:prstGeom prst="rect">
            <a:avLst/>
          </a:prstGeom>
          <a:noFill/>
        </p:spPr>
        <p:txBody>
          <a:bodyPr wrap="square" rtlCol="0">
            <a:spAutoFit/>
          </a:bodyPr>
          <a:lstStyle/>
          <a:p>
            <a:r>
              <a:rPr lang="en-US" dirty="0" smtClean="0"/>
              <a:t>Click the </a:t>
            </a:r>
            <a:r>
              <a:rPr lang="en-US" dirty="0" err="1" smtClean="0"/>
              <a:t>gFig</a:t>
            </a:r>
            <a:r>
              <a:rPr lang="en-US" dirty="0" smtClean="0"/>
              <a:t> Close button.</a:t>
            </a:r>
            <a:endParaRPr lang="en-US" dirty="0"/>
          </a:p>
        </p:txBody>
      </p:sp>
      <p:cxnSp>
        <p:nvCxnSpPr>
          <p:cNvPr id="7" name="Straight Arrow Connector 6"/>
          <p:cNvCxnSpPr/>
          <p:nvPr/>
        </p:nvCxnSpPr>
        <p:spPr>
          <a:xfrm flipV="1">
            <a:off x="4864963" y="1855433"/>
            <a:ext cx="1180730" cy="1864310"/>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224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2863" y="328474"/>
            <a:ext cx="3352938" cy="646331"/>
          </a:xfrm>
          <a:prstGeom prst="rect">
            <a:avLst/>
          </a:prstGeom>
          <a:noFill/>
        </p:spPr>
        <p:txBody>
          <a:bodyPr wrap="square" rtlCol="0">
            <a:spAutoFit/>
          </a:bodyPr>
          <a:lstStyle/>
          <a:p>
            <a:r>
              <a:rPr lang="en-US" dirty="0" smtClean="0"/>
              <a:t>This looks like a great start!  Who knew it could be this </a:t>
            </a:r>
            <a:r>
              <a:rPr lang="en-US" dirty="0" smtClean="0"/>
              <a:t>easy?</a:t>
            </a:r>
            <a:endParaRPr lang="en-US" dirty="0"/>
          </a:p>
        </p:txBody>
      </p:sp>
      <p:sp>
        <p:nvSpPr>
          <p:cNvPr id="3" name="Smiley Face 2"/>
          <p:cNvSpPr/>
          <p:nvPr/>
        </p:nvSpPr>
        <p:spPr>
          <a:xfrm>
            <a:off x="3062796" y="651639"/>
            <a:ext cx="221941" cy="23082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a:stretch>
            <a:fillRect/>
          </a:stretch>
        </p:blipFill>
        <p:spPr>
          <a:xfrm>
            <a:off x="577049" y="1039242"/>
            <a:ext cx="3026405" cy="2810568"/>
          </a:xfrm>
          <a:prstGeom prst="rect">
            <a:avLst/>
          </a:prstGeom>
        </p:spPr>
      </p:pic>
      <p:sp>
        <p:nvSpPr>
          <p:cNvPr id="5" name="TextBox 4"/>
          <p:cNvSpPr txBox="1"/>
          <p:nvPr/>
        </p:nvSpPr>
        <p:spPr>
          <a:xfrm>
            <a:off x="4807861" y="236128"/>
            <a:ext cx="3352938" cy="646331"/>
          </a:xfrm>
          <a:prstGeom prst="rect">
            <a:avLst/>
          </a:prstGeom>
          <a:noFill/>
        </p:spPr>
        <p:txBody>
          <a:bodyPr wrap="square" rtlCol="0">
            <a:spAutoFit/>
          </a:bodyPr>
          <a:lstStyle/>
          <a:p>
            <a:r>
              <a:rPr lang="en-US" dirty="0" smtClean="0"/>
              <a:t>You may need to click the Layers icon to display the Layers Palette</a:t>
            </a:r>
            <a:endParaRPr lang="en-US" dirty="0"/>
          </a:p>
        </p:txBody>
      </p:sp>
      <p:pic>
        <p:nvPicPr>
          <p:cNvPr id="6" name="Picture 5"/>
          <p:cNvPicPr>
            <a:picLocks noChangeAspect="1"/>
          </p:cNvPicPr>
          <p:nvPr/>
        </p:nvPicPr>
        <p:blipFill>
          <a:blip r:embed="rId3"/>
          <a:stretch>
            <a:fillRect/>
          </a:stretch>
        </p:blipFill>
        <p:spPr>
          <a:xfrm>
            <a:off x="5394273" y="1108934"/>
            <a:ext cx="2190750" cy="571500"/>
          </a:xfrm>
          <a:prstGeom prst="rect">
            <a:avLst/>
          </a:prstGeom>
        </p:spPr>
      </p:pic>
      <p:sp>
        <p:nvSpPr>
          <p:cNvPr id="7" name="Rectangle 6"/>
          <p:cNvSpPr/>
          <p:nvPr/>
        </p:nvSpPr>
        <p:spPr>
          <a:xfrm>
            <a:off x="5457734" y="1365200"/>
            <a:ext cx="328473" cy="2663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163523" y="1947087"/>
            <a:ext cx="3352938" cy="646331"/>
          </a:xfrm>
          <a:prstGeom prst="rect">
            <a:avLst/>
          </a:prstGeom>
          <a:noFill/>
        </p:spPr>
        <p:txBody>
          <a:bodyPr wrap="square" rtlCol="0">
            <a:spAutoFit/>
          </a:bodyPr>
          <a:lstStyle/>
          <a:p>
            <a:r>
              <a:rPr lang="en-US" dirty="0" smtClean="0"/>
              <a:t>A new </a:t>
            </a:r>
            <a:r>
              <a:rPr lang="en-US" dirty="0" err="1" smtClean="0"/>
              <a:t>GFig</a:t>
            </a:r>
            <a:r>
              <a:rPr lang="en-US" dirty="0" smtClean="0"/>
              <a:t> layer displays above the background Layer.</a:t>
            </a:r>
            <a:endParaRPr lang="en-US" dirty="0"/>
          </a:p>
        </p:txBody>
      </p:sp>
      <p:pic>
        <p:nvPicPr>
          <p:cNvPr id="9" name="Picture 8"/>
          <p:cNvPicPr>
            <a:picLocks noChangeAspect="1"/>
          </p:cNvPicPr>
          <p:nvPr/>
        </p:nvPicPr>
        <p:blipFill>
          <a:blip r:embed="rId4"/>
          <a:stretch>
            <a:fillRect/>
          </a:stretch>
        </p:blipFill>
        <p:spPr>
          <a:xfrm>
            <a:off x="9436963" y="64852"/>
            <a:ext cx="2133600" cy="2867025"/>
          </a:xfrm>
          <a:prstGeom prst="rect">
            <a:avLst/>
          </a:prstGeom>
        </p:spPr>
      </p:pic>
      <p:sp>
        <p:nvSpPr>
          <p:cNvPr id="10" name="TextBox 9"/>
          <p:cNvSpPr txBox="1"/>
          <p:nvPr/>
        </p:nvSpPr>
        <p:spPr>
          <a:xfrm>
            <a:off x="413969" y="4811698"/>
            <a:ext cx="4749554" cy="1754326"/>
          </a:xfrm>
          <a:prstGeom prst="rect">
            <a:avLst/>
          </a:prstGeom>
          <a:noFill/>
        </p:spPr>
        <p:txBody>
          <a:bodyPr wrap="square" rtlCol="0">
            <a:spAutoFit/>
          </a:bodyPr>
          <a:lstStyle/>
          <a:p>
            <a:r>
              <a:rPr lang="en-US" dirty="0" smtClean="0"/>
              <a:t>Select the new </a:t>
            </a:r>
            <a:r>
              <a:rPr lang="en-US" dirty="0" err="1" smtClean="0"/>
              <a:t>GFig</a:t>
            </a:r>
            <a:r>
              <a:rPr lang="en-US" dirty="0" smtClean="0"/>
              <a:t> layer in the Layers Palette.  Right click on the </a:t>
            </a:r>
            <a:r>
              <a:rPr lang="en-US" dirty="0" err="1" smtClean="0"/>
              <a:t>GFig</a:t>
            </a:r>
            <a:r>
              <a:rPr lang="en-US" dirty="0" smtClean="0"/>
              <a:t> layer and select Alpha to Selection to select the current shape.</a:t>
            </a:r>
          </a:p>
          <a:p>
            <a:endParaRPr lang="en-US" dirty="0"/>
          </a:p>
          <a:p>
            <a:r>
              <a:rPr lang="en-US" dirty="0" smtClean="0"/>
              <a:t>As an alternative, you can hold down the Alt Key and click the </a:t>
            </a:r>
            <a:r>
              <a:rPr lang="en-US" dirty="0" err="1" smtClean="0"/>
              <a:t>GFig</a:t>
            </a:r>
            <a:r>
              <a:rPr lang="en-US" dirty="0" smtClean="0"/>
              <a:t> layer.</a:t>
            </a:r>
            <a:endParaRPr lang="en-US" dirty="0"/>
          </a:p>
        </p:txBody>
      </p:sp>
      <p:pic>
        <p:nvPicPr>
          <p:cNvPr id="11" name="Picture 10"/>
          <p:cNvPicPr>
            <a:picLocks noChangeAspect="1"/>
          </p:cNvPicPr>
          <p:nvPr/>
        </p:nvPicPr>
        <p:blipFill>
          <a:blip r:embed="rId5"/>
          <a:stretch>
            <a:fillRect/>
          </a:stretch>
        </p:blipFill>
        <p:spPr>
          <a:xfrm>
            <a:off x="9010650" y="3441824"/>
            <a:ext cx="3314700" cy="3124200"/>
          </a:xfrm>
          <a:prstGeom prst="rect">
            <a:avLst/>
          </a:prstGeom>
        </p:spPr>
      </p:pic>
      <p:sp>
        <p:nvSpPr>
          <p:cNvPr id="12" name="TextBox 11"/>
          <p:cNvSpPr txBox="1"/>
          <p:nvPr/>
        </p:nvSpPr>
        <p:spPr>
          <a:xfrm>
            <a:off x="5240439" y="5042530"/>
            <a:ext cx="3693295" cy="646331"/>
          </a:xfrm>
          <a:prstGeom prst="rect">
            <a:avLst/>
          </a:prstGeom>
          <a:noFill/>
        </p:spPr>
        <p:txBody>
          <a:bodyPr wrap="square" rtlCol="0">
            <a:spAutoFit/>
          </a:bodyPr>
          <a:lstStyle/>
          <a:p>
            <a:r>
              <a:rPr lang="en-US" dirty="0" smtClean="0"/>
              <a:t>Marching ants display around the starburst shape</a:t>
            </a:r>
            <a:endParaRPr lang="en-US" dirty="0"/>
          </a:p>
        </p:txBody>
      </p:sp>
      <p:cxnSp>
        <p:nvCxnSpPr>
          <p:cNvPr id="14" name="Straight Arrow Connector 13"/>
          <p:cNvCxnSpPr/>
          <p:nvPr/>
        </p:nvCxnSpPr>
        <p:spPr>
          <a:xfrm flipV="1">
            <a:off x="3790765" y="1490595"/>
            <a:ext cx="861134" cy="7769"/>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8189631" y="1410889"/>
            <a:ext cx="861134" cy="7769"/>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684885" y="2994119"/>
            <a:ext cx="2503503" cy="663927"/>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686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9597" y="136760"/>
            <a:ext cx="2032986" cy="3524042"/>
          </a:xfrm>
          <a:prstGeom prst="rect">
            <a:avLst/>
          </a:prstGeom>
          <a:noFill/>
        </p:spPr>
        <p:txBody>
          <a:bodyPr wrap="square" rtlCol="0">
            <a:spAutoFit/>
          </a:bodyPr>
          <a:lstStyle/>
          <a:p>
            <a:r>
              <a:rPr lang="en-US" sz="1700" dirty="0" smtClean="0"/>
              <a:t>Click the Create a New Layer and Add it to image icon in the Layers palette, name the new layer Glow.</a:t>
            </a:r>
          </a:p>
          <a:p>
            <a:endParaRPr lang="en-US" sz="1700" dirty="0"/>
          </a:p>
          <a:p>
            <a:r>
              <a:rPr lang="en-US" sz="1700" dirty="0" smtClean="0"/>
              <a:t>A new Layer named Glow displays above the </a:t>
            </a:r>
            <a:r>
              <a:rPr lang="en-US" sz="1700" dirty="0" err="1" smtClean="0"/>
              <a:t>Gfig</a:t>
            </a:r>
            <a:r>
              <a:rPr lang="en-US" sz="1700" dirty="0" smtClean="0"/>
              <a:t> layer in the Layers palette.</a:t>
            </a:r>
          </a:p>
          <a:p>
            <a:endParaRPr lang="en-US" dirty="0"/>
          </a:p>
          <a:p>
            <a:endParaRPr lang="en-US" dirty="0"/>
          </a:p>
        </p:txBody>
      </p:sp>
      <p:pic>
        <p:nvPicPr>
          <p:cNvPr id="3" name="Picture 2"/>
          <p:cNvPicPr>
            <a:picLocks noChangeAspect="1"/>
          </p:cNvPicPr>
          <p:nvPr/>
        </p:nvPicPr>
        <p:blipFill>
          <a:blip r:embed="rId2"/>
          <a:stretch>
            <a:fillRect/>
          </a:stretch>
        </p:blipFill>
        <p:spPr>
          <a:xfrm>
            <a:off x="3097673" y="2775428"/>
            <a:ext cx="1255652" cy="2338110"/>
          </a:xfrm>
          <a:prstGeom prst="rect">
            <a:avLst/>
          </a:prstGeom>
        </p:spPr>
      </p:pic>
      <p:sp>
        <p:nvSpPr>
          <p:cNvPr id="4" name="TextBox 3"/>
          <p:cNvSpPr txBox="1"/>
          <p:nvPr/>
        </p:nvSpPr>
        <p:spPr>
          <a:xfrm>
            <a:off x="319597" y="3253666"/>
            <a:ext cx="2032986" cy="3231654"/>
          </a:xfrm>
          <a:prstGeom prst="rect">
            <a:avLst/>
          </a:prstGeom>
          <a:noFill/>
        </p:spPr>
        <p:txBody>
          <a:bodyPr wrap="square" rtlCol="0">
            <a:spAutoFit/>
          </a:bodyPr>
          <a:lstStyle/>
          <a:p>
            <a:r>
              <a:rPr lang="en-US" sz="1700" dirty="0" smtClean="0"/>
              <a:t>In the Ellipse Tool options, change the mode to Intersect with current selection.</a:t>
            </a:r>
          </a:p>
          <a:p>
            <a:endParaRPr lang="en-US" sz="1700" dirty="0"/>
          </a:p>
          <a:p>
            <a:r>
              <a:rPr lang="en-US" sz="1700" dirty="0" smtClean="0"/>
              <a:t>VERY IMPORTANT –if you miss this step the circle will sit on top of the starburst and go outside the image.</a:t>
            </a:r>
          </a:p>
        </p:txBody>
      </p:sp>
      <p:pic>
        <p:nvPicPr>
          <p:cNvPr id="5" name="Picture 4"/>
          <p:cNvPicPr>
            <a:picLocks noChangeAspect="1"/>
          </p:cNvPicPr>
          <p:nvPr/>
        </p:nvPicPr>
        <p:blipFill>
          <a:blip r:embed="rId3"/>
          <a:stretch>
            <a:fillRect/>
          </a:stretch>
        </p:blipFill>
        <p:spPr>
          <a:xfrm>
            <a:off x="2977008" y="5561990"/>
            <a:ext cx="1685925" cy="742950"/>
          </a:xfrm>
          <a:prstGeom prst="rect">
            <a:avLst/>
          </a:prstGeom>
        </p:spPr>
      </p:pic>
      <p:sp>
        <p:nvSpPr>
          <p:cNvPr id="6" name="TextBox 5"/>
          <p:cNvSpPr txBox="1"/>
          <p:nvPr/>
        </p:nvSpPr>
        <p:spPr>
          <a:xfrm>
            <a:off x="5930285" y="208625"/>
            <a:ext cx="2032986" cy="2031325"/>
          </a:xfrm>
          <a:prstGeom prst="rect">
            <a:avLst/>
          </a:prstGeom>
          <a:noFill/>
        </p:spPr>
        <p:txBody>
          <a:bodyPr wrap="square" rtlCol="0">
            <a:spAutoFit/>
          </a:bodyPr>
          <a:lstStyle/>
          <a:p>
            <a:r>
              <a:rPr lang="en-US" dirty="0" smtClean="0"/>
              <a:t>Draw an ellipse on the top half of the starburst.  You may want to start outside the canvas.</a:t>
            </a:r>
          </a:p>
          <a:p>
            <a:endParaRPr lang="en-US" dirty="0"/>
          </a:p>
          <a:p>
            <a:endParaRPr lang="en-US" dirty="0"/>
          </a:p>
        </p:txBody>
      </p:sp>
      <p:pic>
        <p:nvPicPr>
          <p:cNvPr id="7" name="Picture 6"/>
          <p:cNvPicPr>
            <a:picLocks noChangeAspect="1"/>
          </p:cNvPicPr>
          <p:nvPr/>
        </p:nvPicPr>
        <p:blipFill>
          <a:blip r:embed="rId4"/>
          <a:stretch>
            <a:fillRect/>
          </a:stretch>
        </p:blipFill>
        <p:spPr>
          <a:xfrm>
            <a:off x="8659209" y="208625"/>
            <a:ext cx="3195253" cy="2620900"/>
          </a:xfrm>
          <a:prstGeom prst="rect">
            <a:avLst/>
          </a:prstGeom>
        </p:spPr>
      </p:pic>
      <p:sp>
        <p:nvSpPr>
          <p:cNvPr id="8" name="TextBox 7"/>
          <p:cNvSpPr txBox="1"/>
          <p:nvPr/>
        </p:nvSpPr>
        <p:spPr>
          <a:xfrm>
            <a:off x="6178859" y="3253666"/>
            <a:ext cx="2032986" cy="2308324"/>
          </a:xfrm>
          <a:prstGeom prst="rect">
            <a:avLst/>
          </a:prstGeom>
          <a:noFill/>
        </p:spPr>
        <p:txBody>
          <a:bodyPr wrap="square" rtlCol="0">
            <a:spAutoFit/>
          </a:bodyPr>
          <a:lstStyle/>
          <a:p>
            <a:r>
              <a:rPr lang="en-US" dirty="0" smtClean="0"/>
              <a:t>From the Menu Bar, select Edit, Fill with background color. (your background color should be white)</a:t>
            </a:r>
          </a:p>
          <a:p>
            <a:endParaRPr lang="en-US" dirty="0"/>
          </a:p>
          <a:p>
            <a:endParaRPr lang="en-US" dirty="0"/>
          </a:p>
        </p:txBody>
      </p:sp>
      <p:pic>
        <p:nvPicPr>
          <p:cNvPr id="10" name="Picture 9"/>
          <p:cNvPicPr>
            <a:picLocks noChangeAspect="1"/>
          </p:cNvPicPr>
          <p:nvPr/>
        </p:nvPicPr>
        <p:blipFill>
          <a:blip r:embed="rId5"/>
          <a:stretch>
            <a:fillRect/>
          </a:stretch>
        </p:blipFill>
        <p:spPr>
          <a:xfrm>
            <a:off x="8659209" y="3541704"/>
            <a:ext cx="3195253" cy="2771613"/>
          </a:xfrm>
          <a:prstGeom prst="rect">
            <a:avLst/>
          </a:prstGeom>
        </p:spPr>
      </p:pic>
      <p:pic>
        <p:nvPicPr>
          <p:cNvPr id="11" name="Picture 10"/>
          <p:cNvPicPr>
            <a:picLocks noChangeAspect="1"/>
          </p:cNvPicPr>
          <p:nvPr/>
        </p:nvPicPr>
        <p:blipFill>
          <a:blip r:embed="rId6"/>
          <a:stretch>
            <a:fillRect/>
          </a:stretch>
        </p:blipFill>
        <p:spPr>
          <a:xfrm>
            <a:off x="2634108" y="322278"/>
            <a:ext cx="2028825" cy="247650"/>
          </a:xfrm>
          <a:prstGeom prst="rect">
            <a:avLst/>
          </a:prstGeom>
        </p:spPr>
      </p:pic>
      <p:sp>
        <p:nvSpPr>
          <p:cNvPr id="12" name="Rectangle 11"/>
          <p:cNvSpPr/>
          <p:nvPr/>
        </p:nvSpPr>
        <p:spPr>
          <a:xfrm>
            <a:off x="2681056" y="363984"/>
            <a:ext cx="295952" cy="2041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7"/>
          <a:stretch>
            <a:fillRect/>
          </a:stretch>
        </p:blipFill>
        <p:spPr>
          <a:xfrm>
            <a:off x="2807798" y="723918"/>
            <a:ext cx="1618788" cy="1897520"/>
          </a:xfrm>
          <a:prstGeom prst="rect">
            <a:avLst/>
          </a:prstGeom>
        </p:spPr>
      </p:pic>
      <p:cxnSp>
        <p:nvCxnSpPr>
          <p:cNvPr id="14" name="Straight Arrow Connector 13"/>
          <p:cNvCxnSpPr/>
          <p:nvPr/>
        </p:nvCxnSpPr>
        <p:spPr>
          <a:xfrm flipV="1">
            <a:off x="4953740" y="2343705"/>
            <a:ext cx="976545" cy="3071674"/>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143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5" y="177554"/>
            <a:ext cx="4154750" cy="2308324"/>
          </a:xfrm>
          <a:prstGeom prst="rect">
            <a:avLst/>
          </a:prstGeom>
          <a:noFill/>
        </p:spPr>
        <p:txBody>
          <a:bodyPr wrap="square" rtlCol="0">
            <a:spAutoFit/>
          </a:bodyPr>
          <a:lstStyle/>
          <a:p>
            <a:r>
              <a:rPr lang="en-US" dirty="0" smtClean="0"/>
              <a:t>With the </a:t>
            </a:r>
            <a:r>
              <a:rPr lang="en-US" dirty="0" err="1" smtClean="0"/>
              <a:t>GFig</a:t>
            </a:r>
            <a:r>
              <a:rPr lang="en-US" dirty="0" smtClean="0"/>
              <a:t> Layer selected and the marching ants around the only the top half of the starburst, change the Opacity Level in the Layers palette to approximately 30%.  This will give you the two shades of similar colors.  Press Select | None or </a:t>
            </a:r>
            <a:r>
              <a:rPr lang="en-US" dirty="0" err="1" smtClean="0"/>
              <a:t>Ctrl+Shift+A</a:t>
            </a:r>
            <a:r>
              <a:rPr lang="en-US" dirty="0" smtClean="0"/>
              <a:t> to remove the marching ants</a:t>
            </a:r>
            <a:endParaRPr lang="en-US" dirty="0"/>
          </a:p>
        </p:txBody>
      </p:sp>
      <p:pic>
        <p:nvPicPr>
          <p:cNvPr id="3" name="Picture 2"/>
          <p:cNvPicPr>
            <a:picLocks noChangeAspect="1"/>
          </p:cNvPicPr>
          <p:nvPr/>
        </p:nvPicPr>
        <p:blipFill>
          <a:blip r:embed="rId2"/>
          <a:stretch>
            <a:fillRect/>
          </a:stretch>
        </p:blipFill>
        <p:spPr>
          <a:xfrm>
            <a:off x="6897379" y="97655"/>
            <a:ext cx="3792398" cy="3172565"/>
          </a:xfrm>
          <a:prstGeom prst="rect">
            <a:avLst/>
          </a:prstGeom>
        </p:spPr>
      </p:pic>
      <p:sp>
        <p:nvSpPr>
          <p:cNvPr id="4" name="TextBox 3"/>
          <p:cNvSpPr txBox="1"/>
          <p:nvPr/>
        </p:nvSpPr>
        <p:spPr>
          <a:xfrm>
            <a:off x="133165" y="2636808"/>
            <a:ext cx="4257634" cy="3416320"/>
          </a:xfrm>
          <a:prstGeom prst="rect">
            <a:avLst/>
          </a:prstGeom>
          <a:noFill/>
        </p:spPr>
        <p:txBody>
          <a:bodyPr wrap="square" rtlCol="0">
            <a:spAutoFit/>
          </a:bodyPr>
          <a:lstStyle/>
          <a:p>
            <a:r>
              <a:rPr lang="en-US" dirty="0" smtClean="0"/>
              <a:t>Right click the </a:t>
            </a:r>
            <a:r>
              <a:rPr lang="en-US" dirty="0" err="1" smtClean="0"/>
              <a:t>GFig</a:t>
            </a:r>
            <a:r>
              <a:rPr lang="en-US" dirty="0" smtClean="0"/>
              <a:t> layer in the Layers palette and select Duplicate Layer.  A new </a:t>
            </a:r>
            <a:r>
              <a:rPr lang="en-US" dirty="0" err="1" smtClean="0"/>
              <a:t>Gfig</a:t>
            </a:r>
            <a:r>
              <a:rPr lang="en-US" dirty="0" smtClean="0"/>
              <a:t> copy layer displays above the </a:t>
            </a:r>
            <a:r>
              <a:rPr lang="en-US" dirty="0" err="1" smtClean="0"/>
              <a:t>GFig</a:t>
            </a:r>
            <a:r>
              <a:rPr lang="en-US" dirty="0" smtClean="0"/>
              <a:t> layer in the Layers palette.</a:t>
            </a:r>
            <a:endParaRPr lang="en-US" dirty="0"/>
          </a:p>
          <a:p>
            <a:endParaRPr lang="en-US" dirty="0" smtClean="0"/>
          </a:p>
          <a:p>
            <a:r>
              <a:rPr lang="en-US" dirty="0" smtClean="0"/>
              <a:t>Click the </a:t>
            </a:r>
            <a:r>
              <a:rPr lang="en-US" dirty="0" err="1" smtClean="0"/>
              <a:t>Gfig</a:t>
            </a:r>
            <a:r>
              <a:rPr lang="en-US" dirty="0" smtClean="0"/>
              <a:t> copy layer and click the Free Select Tool in the Toolbox.</a:t>
            </a:r>
          </a:p>
          <a:p>
            <a:endParaRPr lang="en-US" dirty="0"/>
          </a:p>
          <a:p>
            <a:r>
              <a:rPr lang="en-US" dirty="0" smtClean="0"/>
              <a:t>In the Free Select tool options, select Feather Edges and select a radius of about 50.  This will make the glow lighter on the edges.</a:t>
            </a:r>
            <a:endParaRPr lang="en-US" dirty="0"/>
          </a:p>
        </p:txBody>
      </p:sp>
      <p:sp>
        <p:nvSpPr>
          <p:cNvPr id="5" name="TextBox 4"/>
          <p:cNvSpPr txBox="1"/>
          <p:nvPr/>
        </p:nvSpPr>
        <p:spPr>
          <a:xfrm>
            <a:off x="7907132" y="3650488"/>
            <a:ext cx="3063081" cy="923330"/>
          </a:xfrm>
          <a:prstGeom prst="rect">
            <a:avLst/>
          </a:prstGeom>
          <a:noFill/>
        </p:spPr>
        <p:txBody>
          <a:bodyPr wrap="square" rtlCol="0">
            <a:spAutoFit/>
          </a:bodyPr>
          <a:lstStyle/>
          <a:p>
            <a:r>
              <a:rPr lang="en-US" dirty="0" smtClean="0"/>
              <a:t>Very nice!  Now let’s add a glow to the bottom of the star!</a:t>
            </a:r>
            <a:endParaRPr lang="en-US" dirty="0"/>
          </a:p>
        </p:txBody>
      </p:sp>
      <p:pic>
        <p:nvPicPr>
          <p:cNvPr id="12" name="Picture 11"/>
          <p:cNvPicPr>
            <a:picLocks noChangeAspect="1"/>
          </p:cNvPicPr>
          <p:nvPr/>
        </p:nvPicPr>
        <p:blipFill>
          <a:blip r:embed="rId3"/>
          <a:stretch>
            <a:fillRect/>
          </a:stretch>
        </p:blipFill>
        <p:spPr>
          <a:xfrm>
            <a:off x="4605613" y="2485878"/>
            <a:ext cx="1952625" cy="1533525"/>
          </a:xfrm>
          <a:prstGeom prst="rect">
            <a:avLst/>
          </a:prstGeom>
        </p:spPr>
      </p:pic>
      <p:pic>
        <p:nvPicPr>
          <p:cNvPr id="13" name="Picture 12"/>
          <p:cNvPicPr>
            <a:picLocks noChangeAspect="1"/>
          </p:cNvPicPr>
          <p:nvPr/>
        </p:nvPicPr>
        <p:blipFill>
          <a:blip r:embed="rId4"/>
          <a:stretch>
            <a:fillRect/>
          </a:stretch>
        </p:blipFill>
        <p:spPr>
          <a:xfrm>
            <a:off x="4748487" y="4154718"/>
            <a:ext cx="1666875" cy="838200"/>
          </a:xfrm>
          <a:prstGeom prst="rect">
            <a:avLst/>
          </a:prstGeom>
        </p:spPr>
      </p:pic>
      <p:pic>
        <p:nvPicPr>
          <p:cNvPr id="14" name="Picture 13"/>
          <p:cNvPicPr>
            <a:picLocks noChangeAspect="1"/>
          </p:cNvPicPr>
          <p:nvPr/>
        </p:nvPicPr>
        <p:blipFill>
          <a:blip r:embed="rId5"/>
          <a:stretch>
            <a:fillRect/>
          </a:stretch>
        </p:blipFill>
        <p:spPr>
          <a:xfrm>
            <a:off x="4824500" y="5159063"/>
            <a:ext cx="1562100" cy="1362075"/>
          </a:xfrm>
          <a:prstGeom prst="rect">
            <a:avLst/>
          </a:prstGeom>
        </p:spPr>
      </p:pic>
    </p:spTree>
    <p:extLst>
      <p:ext uri="{BB962C8B-B14F-4D97-AF65-F5344CB8AC3E}">
        <p14:creationId xmlns:p14="http://schemas.microsoft.com/office/powerpoint/2010/main" val="2400921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3" y="248575"/>
            <a:ext cx="7155401" cy="646331"/>
          </a:xfrm>
          <a:prstGeom prst="rect">
            <a:avLst/>
          </a:prstGeom>
          <a:noFill/>
        </p:spPr>
        <p:txBody>
          <a:bodyPr wrap="square" rtlCol="0">
            <a:spAutoFit/>
          </a:bodyPr>
          <a:lstStyle/>
          <a:p>
            <a:r>
              <a:rPr lang="en-US" dirty="0" smtClean="0"/>
              <a:t>Now draw a freehand  half circle in the bottom half of the Starburst and select Edit | Fill with background color.</a:t>
            </a:r>
            <a:endParaRPr lang="en-US" dirty="0"/>
          </a:p>
        </p:txBody>
      </p:sp>
      <p:pic>
        <p:nvPicPr>
          <p:cNvPr id="3" name="Picture 2"/>
          <p:cNvPicPr>
            <a:picLocks noChangeAspect="1"/>
          </p:cNvPicPr>
          <p:nvPr/>
        </p:nvPicPr>
        <p:blipFill>
          <a:blip r:embed="rId2"/>
          <a:stretch>
            <a:fillRect/>
          </a:stretch>
        </p:blipFill>
        <p:spPr>
          <a:xfrm>
            <a:off x="8247355" y="64004"/>
            <a:ext cx="2048060" cy="1985998"/>
          </a:xfrm>
          <a:prstGeom prst="rect">
            <a:avLst/>
          </a:prstGeom>
        </p:spPr>
      </p:pic>
      <p:sp>
        <p:nvSpPr>
          <p:cNvPr id="4" name="TextBox 3"/>
          <p:cNvSpPr txBox="1"/>
          <p:nvPr/>
        </p:nvSpPr>
        <p:spPr>
          <a:xfrm>
            <a:off x="177553" y="1403671"/>
            <a:ext cx="7155401" cy="923330"/>
          </a:xfrm>
          <a:prstGeom prst="rect">
            <a:avLst/>
          </a:prstGeom>
          <a:noFill/>
        </p:spPr>
        <p:txBody>
          <a:bodyPr wrap="square" rtlCol="0">
            <a:spAutoFit/>
          </a:bodyPr>
          <a:lstStyle/>
          <a:p>
            <a:r>
              <a:rPr lang="en-US" dirty="0" smtClean="0"/>
              <a:t>Adjust the Opacity Level in the Layers palette to lighten the glow.  I selected about 60% to give a light glow.  Click Select | None to remove the marching ants.</a:t>
            </a:r>
            <a:endParaRPr lang="en-US" dirty="0"/>
          </a:p>
        </p:txBody>
      </p:sp>
      <p:sp>
        <p:nvSpPr>
          <p:cNvPr id="5" name="TextBox 4"/>
          <p:cNvSpPr txBox="1"/>
          <p:nvPr/>
        </p:nvSpPr>
        <p:spPr>
          <a:xfrm>
            <a:off x="171703" y="2355677"/>
            <a:ext cx="11390051" cy="646331"/>
          </a:xfrm>
          <a:prstGeom prst="rect">
            <a:avLst/>
          </a:prstGeom>
          <a:noFill/>
        </p:spPr>
        <p:txBody>
          <a:bodyPr wrap="square" rtlCol="0">
            <a:spAutoFit/>
          </a:bodyPr>
          <a:lstStyle/>
          <a:p>
            <a:r>
              <a:rPr lang="en-US" dirty="0" smtClean="0"/>
              <a:t>Now let’s add a white outline and a black outline outside the starburst.  But before we do that, let’s click the visibility icon beside the background layer in the Layers palette to make the background transparent.</a:t>
            </a:r>
            <a:endParaRPr lang="en-US" dirty="0"/>
          </a:p>
        </p:txBody>
      </p:sp>
      <p:pic>
        <p:nvPicPr>
          <p:cNvPr id="6" name="Picture 5"/>
          <p:cNvPicPr>
            <a:picLocks noChangeAspect="1"/>
          </p:cNvPicPr>
          <p:nvPr/>
        </p:nvPicPr>
        <p:blipFill>
          <a:blip r:embed="rId3"/>
          <a:stretch>
            <a:fillRect/>
          </a:stretch>
        </p:blipFill>
        <p:spPr>
          <a:xfrm>
            <a:off x="8932739" y="2685507"/>
            <a:ext cx="1819275" cy="371475"/>
          </a:xfrm>
          <a:prstGeom prst="rect">
            <a:avLst/>
          </a:prstGeom>
        </p:spPr>
      </p:pic>
      <p:sp>
        <p:nvSpPr>
          <p:cNvPr id="7" name="TextBox 6"/>
          <p:cNvSpPr txBox="1"/>
          <p:nvPr/>
        </p:nvSpPr>
        <p:spPr>
          <a:xfrm>
            <a:off x="197528" y="3085276"/>
            <a:ext cx="4314548" cy="2031325"/>
          </a:xfrm>
          <a:prstGeom prst="rect">
            <a:avLst/>
          </a:prstGeom>
          <a:noFill/>
        </p:spPr>
        <p:txBody>
          <a:bodyPr wrap="square" rtlCol="0">
            <a:spAutoFit/>
          </a:bodyPr>
          <a:lstStyle/>
          <a:p>
            <a:r>
              <a:rPr lang="en-US" dirty="0" smtClean="0"/>
              <a:t>Right click the </a:t>
            </a:r>
            <a:r>
              <a:rPr lang="en-US" dirty="0" err="1" smtClean="0"/>
              <a:t>CFig</a:t>
            </a:r>
            <a:r>
              <a:rPr lang="en-US" dirty="0" smtClean="0"/>
              <a:t> layer in the Layers Palette and select Duplicate Layer.  A new layer named GF copy#1 displays above the </a:t>
            </a:r>
            <a:r>
              <a:rPr lang="en-US" dirty="0" err="1" smtClean="0"/>
              <a:t>Gfig</a:t>
            </a:r>
            <a:r>
              <a:rPr lang="en-US" dirty="0" smtClean="0"/>
              <a:t> Layer.  Drag the layer below the </a:t>
            </a:r>
            <a:r>
              <a:rPr lang="en-US" dirty="0" err="1" smtClean="0"/>
              <a:t>Gfig</a:t>
            </a:r>
            <a:r>
              <a:rPr lang="en-US" dirty="0" smtClean="0"/>
              <a:t> layer (above the Background layer).  Double click the Name of the new layer and name it White Outline.</a:t>
            </a:r>
            <a:endParaRPr lang="en-US" dirty="0"/>
          </a:p>
        </p:txBody>
      </p:sp>
      <p:pic>
        <p:nvPicPr>
          <p:cNvPr id="8" name="Picture 7"/>
          <p:cNvPicPr>
            <a:picLocks noChangeAspect="1"/>
          </p:cNvPicPr>
          <p:nvPr/>
        </p:nvPicPr>
        <p:blipFill>
          <a:blip r:embed="rId4"/>
          <a:stretch>
            <a:fillRect/>
          </a:stretch>
        </p:blipFill>
        <p:spPr>
          <a:xfrm>
            <a:off x="1737945" y="4884755"/>
            <a:ext cx="1662910" cy="1728443"/>
          </a:xfrm>
          <a:prstGeom prst="rect">
            <a:avLst/>
          </a:prstGeom>
        </p:spPr>
      </p:pic>
      <p:sp>
        <p:nvSpPr>
          <p:cNvPr id="9" name="TextBox 8"/>
          <p:cNvSpPr txBox="1"/>
          <p:nvPr/>
        </p:nvSpPr>
        <p:spPr>
          <a:xfrm>
            <a:off x="4669655" y="3163195"/>
            <a:ext cx="4101484" cy="2031325"/>
          </a:xfrm>
          <a:prstGeom prst="rect">
            <a:avLst/>
          </a:prstGeom>
          <a:noFill/>
        </p:spPr>
        <p:txBody>
          <a:bodyPr wrap="square" rtlCol="0">
            <a:spAutoFit/>
          </a:bodyPr>
          <a:lstStyle/>
          <a:p>
            <a:r>
              <a:rPr lang="en-US" dirty="0" smtClean="0"/>
              <a:t>Right click the White Outline layer in the Layers palette and select Alpha to Selection to display marching ants around the starburst.  </a:t>
            </a:r>
          </a:p>
          <a:p>
            <a:endParaRPr lang="en-US" dirty="0" smtClean="0"/>
          </a:p>
          <a:p>
            <a:r>
              <a:rPr lang="en-US" dirty="0" smtClean="0"/>
              <a:t>Click Select | Grow.. and enter 8 </a:t>
            </a:r>
            <a:r>
              <a:rPr lang="en-US" dirty="0" err="1" smtClean="0"/>
              <a:t>px</a:t>
            </a:r>
            <a:r>
              <a:rPr lang="en-US" dirty="0" smtClean="0"/>
              <a:t> and click the  OK button.</a:t>
            </a:r>
            <a:endParaRPr lang="en-US" dirty="0"/>
          </a:p>
        </p:txBody>
      </p:sp>
      <p:pic>
        <p:nvPicPr>
          <p:cNvPr id="10" name="Picture 9"/>
          <p:cNvPicPr>
            <a:picLocks noChangeAspect="1"/>
          </p:cNvPicPr>
          <p:nvPr/>
        </p:nvPicPr>
        <p:blipFill>
          <a:blip r:embed="rId5"/>
          <a:stretch>
            <a:fillRect/>
          </a:stretch>
        </p:blipFill>
        <p:spPr>
          <a:xfrm>
            <a:off x="9073880" y="3357490"/>
            <a:ext cx="2905125" cy="1676400"/>
          </a:xfrm>
          <a:prstGeom prst="rect">
            <a:avLst/>
          </a:prstGeom>
        </p:spPr>
      </p:pic>
      <p:sp>
        <p:nvSpPr>
          <p:cNvPr id="11" name="TextBox 10"/>
          <p:cNvSpPr txBox="1"/>
          <p:nvPr/>
        </p:nvSpPr>
        <p:spPr>
          <a:xfrm>
            <a:off x="4864963" y="5477522"/>
            <a:ext cx="2840854" cy="646331"/>
          </a:xfrm>
          <a:prstGeom prst="rect">
            <a:avLst/>
          </a:prstGeom>
          <a:noFill/>
        </p:spPr>
        <p:txBody>
          <a:bodyPr wrap="square" rtlCol="0">
            <a:spAutoFit/>
          </a:bodyPr>
          <a:lstStyle/>
          <a:p>
            <a:r>
              <a:rPr lang="en-US" dirty="0" smtClean="0"/>
              <a:t>The marching ants move 8 pixels outside the starburst.</a:t>
            </a:r>
            <a:endParaRPr lang="en-US" dirty="0"/>
          </a:p>
        </p:txBody>
      </p:sp>
      <p:pic>
        <p:nvPicPr>
          <p:cNvPr id="12" name="Picture 11"/>
          <p:cNvPicPr>
            <a:picLocks noChangeAspect="1"/>
          </p:cNvPicPr>
          <p:nvPr/>
        </p:nvPicPr>
        <p:blipFill>
          <a:blip r:embed="rId6"/>
          <a:stretch>
            <a:fillRect/>
          </a:stretch>
        </p:blipFill>
        <p:spPr>
          <a:xfrm>
            <a:off x="7786617" y="5116601"/>
            <a:ext cx="1678134" cy="1678134"/>
          </a:xfrm>
          <a:prstGeom prst="rect">
            <a:avLst/>
          </a:prstGeom>
        </p:spPr>
      </p:pic>
    </p:spTree>
    <p:extLst>
      <p:ext uri="{BB962C8B-B14F-4D97-AF65-F5344CB8AC3E}">
        <p14:creationId xmlns:p14="http://schemas.microsoft.com/office/powerpoint/2010/main" val="386328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553" y="221942"/>
            <a:ext cx="3773010" cy="646331"/>
          </a:xfrm>
          <a:prstGeom prst="rect">
            <a:avLst/>
          </a:prstGeom>
          <a:noFill/>
        </p:spPr>
        <p:txBody>
          <a:bodyPr wrap="square" rtlCol="0">
            <a:spAutoFit/>
          </a:bodyPr>
          <a:lstStyle/>
          <a:p>
            <a:r>
              <a:rPr lang="en-US" dirty="0" smtClean="0"/>
              <a:t>From the Menu Bar, select Edit | Fill with background color.</a:t>
            </a:r>
            <a:endParaRPr lang="en-US" dirty="0"/>
          </a:p>
        </p:txBody>
      </p:sp>
      <p:pic>
        <p:nvPicPr>
          <p:cNvPr id="3" name="Picture 2"/>
          <p:cNvPicPr>
            <a:picLocks noChangeAspect="1"/>
          </p:cNvPicPr>
          <p:nvPr/>
        </p:nvPicPr>
        <p:blipFill>
          <a:blip r:embed="rId2"/>
          <a:stretch>
            <a:fillRect/>
          </a:stretch>
        </p:blipFill>
        <p:spPr>
          <a:xfrm>
            <a:off x="654358" y="1025001"/>
            <a:ext cx="2819400" cy="2819400"/>
          </a:xfrm>
          <a:prstGeom prst="rect">
            <a:avLst/>
          </a:prstGeom>
        </p:spPr>
      </p:pic>
      <p:sp>
        <p:nvSpPr>
          <p:cNvPr id="4" name="TextBox 3"/>
          <p:cNvSpPr txBox="1"/>
          <p:nvPr/>
        </p:nvSpPr>
        <p:spPr>
          <a:xfrm>
            <a:off x="4074850" y="221942"/>
            <a:ext cx="3773010" cy="2031325"/>
          </a:xfrm>
          <a:prstGeom prst="rect">
            <a:avLst/>
          </a:prstGeom>
          <a:noFill/>
        </p:spPr>
        <p:txBody>
          <a:bodyPr wrap="square" rtlCol="0">
            <a:spAutoFit/>
          </a:bodyPr>
          <a:lstStyle/>
          <a:p>
            <a:r>
              <a:rPr lang="en-US" dirty="0" smtClean="0"/>
              <a:t>Right click the White Outline layer in the Layers palette and select Duplicate Layer.  A new layer named White Outline copy displays above the White Outline layer.  Drag it below the White Outline layer and double click the name and type “Black Outline.”</a:t>
            </a:r>
            <a:endParaRPr lang="en-US" dirty="0"/>
          </a:p>
        </p:txBody>
      </p:sp>
      <p:pic>
        <p:nvPicPr>
          <p:cNvPr id="5" name="Picture 4"/>
          <p:cNvPicPr>
            <a:picLocks noChangeAspect="1"/>
          </p:cNvPicPr>
          <p:nvPr/>
        </p:nvPicPr>
        <p:blipFill>
          <a:blip r:embed="rId3"/>
          <a:stretch>
            <a:fillRect/>
          </a:stretch>
        </p:blipFill>
        <p:spPr>
          <a:xfrm>
            <a:off x="4994567" y="2434701"/>
            <a:ext cx="1933575" cy="2343150"/>
          </a:xfrm>
          <a:prstGeom prst="rect">
            <a:avLst/>
          </a:prstGeom>
        </p:spPr>
      </p:pic>
      <p:sp>
        <p:nvSpPr>
          <p:cNvPr id="6" name="TextBox 5"/>
          <p:cNvSpPr txBox="1"/>
          <p:nvPr/>
        </p:nvSpPr>
        <p:spPr>
          <a:xfrm>
            <a:off x="8078679" y="239698"/>
            <a:ext cx="3773010" cy="3970318"/>
          </a:xfrm>
          <a:prstGeom prst="rect">
            <a:avLst/>
          </a:prstGeom>
          <a:noFill/>
        </p:spPr>
        <p:txBody>
          <a:bodyPr wrap="square" rtlCol="0">
            <a:spAutoFit/>
          </a:bodyPr>
          <a:lstStyle/>
          <a:p>
            <a:r>
              <a:rPr lang="en-US" dirty="0"/>
              <a:t>Right click on the Black Outline layer and select Alpha to Selection</a:t>
            </a:r>
            <a:r>
              <a:rPr lang="en-US" dirty="0" smtClean="0"/>
              <a:t>.</a:t>
            </a:r>
          </a:p>
          <a:p>
            <a:endParaRPr lang="en-US" dirty="0"/>
          </a:p>
          <a:p>
            <a:r>
              <a:rPr lang="en-US" dirty="0" smtClean="0"/>
              <a:t>With the Black Outline Layer selected in the Layers palette, click Select | Grow and type </a:t>
            </a:r>
            <a:r>
              <a:rPr lang="en-US" dirty="0" smtClean="0"/>
              <a:t>3px </a:t>
            </a:r>
            <a:r>
              <a:rPr lang="en-US" dirty="0" smtClean="0"/>
              <a:t>and click OK.</a:t>
            </a:r>
          </a:p>
          <a:p>
            <a:endParaRPr lang="en-US" dirty="0"/>
          </a:p>
          <a:p>
            <a:r>
              <a:rPr lang="en-US" dirty="0" smtClean="0"/>
              <a:t>The marching ants move out 3 pixels from the white outline.  Click Edit | Fill with foreground color.</a:t>
            </a:r>
          </a:p>
          <a:p>
            <a:endParaRPr lang="en-US" dirty="0"/>
          </a:p>
          <a:p>
            <a:r>
              <a:rPr lang="en-US" dirty="0" smtClean="0"/>
              <a:t>Press </a:t>
            </a:r>
            <a:r>
              <a:rPr lang="en-US" dirty="0" err="1" smtClean="0"/>
              <a:t>Ctrl+Shift+A</a:t>
            </a:r>
            <a:r>
              <a:rPr lang="en-US" dirty="0" smtClean="0"/>
              <a:t> or click Select | None to remove the marching ants. </a:t>
            </a:r>
          </a:p>
          <a:p>
            <a:endParaRPr lang="en-US" dirty="0"/>
          </a:p>
        </p:txBody>
      </p:sp>
      <p:pic>
        <p:nvPicPr>
          <p:cNvPr id="7" name="Picture 6"/>
          <p:cNvPicPr>
            <a:picLocks noChangeAspect="1"/>
          </p:cNvPicPr>
          <p:nvPr/>
        </p:nvPicPr>
        <p:blipFill>
          <a:blip r:embed="rId4"/>
          <a:stretch>
            <a:fillRect/>
          </a:stretch>
        </p:blipFill>
        <p:spPr>
          <a:xfrm>
            <a:off x="8616818" y="3932113"/>
            <a:ext cx="2867025" cy="2828925"/>
          </a:xfrm>
          <a:prstGeom prst="rect">
            <a:avLst/>
          </a:prstGeom>
        </p:spPr>
      </p:pic>
    </p:spTree>
    <p:extLst>
      <p:ext uri="{BB962C8B-B14F-4D97-AF65-F5344CB8AC3E}">
        <p14:creationId xmlns:p14="http://schemas.microsoft.com/office/powerpoint/2010/main" val="3302896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1362</TotalTime>
  <Words>1037</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Windows User</cp:lastModifiedBy>
  <cp:revision>96</cp:revision>
  <dcterms:created xsi:type="dcterms:W3CDTF">2014-04-17T12:49:19Z</dcterms:created>
  <dcterms:modified xsi:type="dcterms:W3CDTF">2014-04-27T15:46:28Z</dcterms:modified>
</cp:coreProperties>
</file>